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41" d="100"/>
          <a:sy n="41" d="100"/>
        </p:scale>
        <p:origin x="-1644" y="-9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78279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3502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92498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362648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389059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363764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167803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144438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22199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67903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561EC5-9471-4BDB-AF25-E8A4666E5802}" type="datetimeFigureOut">
              <a:rPr lang="en-US" smtClean="0"/>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AC824C-E89A-407A-9ED8-55AAEF6A5D2B}" type="slidenum">
              <a:rPr lang="en-US" smtClean="0"/>
              <a:t>‹#›</a:t>
            </a:fld>
            <a:endParaRPr lang="en-US" dirty="0"/>
          </a:p>
        </p:txBody>
      </p:sp>
    </p:spTree>
    <p:extLst>
      <p:ext uri="{BB962C8B-B14F-4D97-AF65-F5344CB8AC3E}">
        <p14:creationId xmlns:p14="http://schemas.microsoft.com/office/powerpoint/2010/main" val="294285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61EC5-9471-4BDB-AF25-E8A4666E5802}" type="datetimeFigureOut">
              <a:rPr lang="en-US" smtClean="0"/>
              <a:t>1/1/2017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C824C-E89A-407A-9ED8-55AAEF6A5D2B}" type="slidenum">
              <a:rPr lang="en-US" smtClean="0"/>
              <a:t>‹#›</a:t>
            </a:fld>
            <a:endParaRPr lang="en-US" dirty="0"/>
          </a:p>
        </p:txBody>
      </p:sp>
    </p:spTree>
    <p:extLst>
      <p:ext uri="{BB962C8B-B14F-4D97-AF65-F5344CB8AC3E}">
        <p14:creationId xmlns:p14="http://schemas.microsoft.com/office/powerpoint/2010/main" val="1880622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Historical Cause and Effect</a:t>
            </a:r>
            <a:endParaRPr lang="en-US" dirty="0"/>
          </a:p>
        </p:txBody>
      </p:sp>
      <p:sp>
        <p:nvSpPr>
          <p:cNvPr id="3" name="Subtitle 2"/>
          <p:cNvSpPr>
            <a:spLocks noGrp="1"/>
          </p:cNvSpPr>
          <p:nvPr>
            <p:ph type="subTitle" idx="1"/>
          </p:nvPr>
        </p:nvSpPr>
        <p:spPr/>
        <p:txBody>
          <a:bodyPr/>
          <a:lstStyle/>
          <a:p>
            <a:r>
              <a:rPr lang="en-US" dirty="0" smtClean="0"/>
              <a:t>(connect the dots)</a:t>
            </a:r>
            <a:endParaRPr lang="en-US" dirty="0"/>
          </a:p>
        </p:txBody>
      </p:sp>
    </p:spTree>
    <p:extLst>
      <p:ext uri="{BB962C8B-B14F-4D97-AF65-F5344CB8AC3E}">
        <p14:creationId xmlns:p14="http://schemas.microsoft.com/office/powerpoint/2010/main" val="3300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and Explanation</a:t>
            </a:r>
            <a:endParaRPr lang="en-US" dirty="0"/>
          </a:p>
        </p:txBody>
      </p:sp>
      <p:sp>
        <p:nvSpPr>
          <p:cNvPr id="3" name="Content Placeholder 2"/>
          <p:cNvSpPr>
            <a:spLocks noGrp="1"/>
          </p:cNvSpPr>
          <p:nvPr>
            <p:ph idx="1"/>
          </p:nvPr>
        </p:nvSpPr>
        <p:spPr/>
        <p:txBody>
          <a:bodyPr/>
          <a:lstStyle/>
          <a:p>
            <a:r>
              <a:rPr lang="en-US" dirty="0" smtClean="0"/>
              <a:t>Everything </a:t>
            </a:r>
            <a:r>
              <a:rPr lang="en-US" dirty="0" smtClean="0"/>
              <a:t>in history is connected, from past to present to present. </a:t>
            </a:r>
            <a:endParaRPr lang="en-US" dirty="0"/>
          </a:p>
          <a:p>
            <a:r>
              <a:rPr lang="en-US" dirty="0" smtClean="0"/>
              <a:t>This paper is meant to help you see that cause and effect by connecting events through time on your own in a way to see how the web connects.</a:t>
            </a:r>
          </a:p>
          <a:p>
            <a:r>
              <a:rPr lang="en-US" dirty="0" smtClean="0"/>
              <a:t>This is </a:t>
            </a:r>
            <a:r>
              <a:rPr lang="en-US" dirty="0" smtClean="0"/>
              <a:t>challenging, but we </a:t>
            </a:r>
            <a:r>
              <a:rPr lang="en-US" dirty="0" smtClean="0"/>
              <a:t>learn through doing, not only by listening and following the timeline in a book.</a:t>
            </a:r>
          </a:p>
          <a:p>
            <a:r>
              <a:rPr lang="en-US" dirty="0" smtClean="0"/>
              <a:t> Your job is to write a paper that connects 1968 with 2016 (ISIS and the War on Terror or President-Elect Trump’s election).</a:t>
            </a:r>
            <a:endParaRPr lang="en-US" dirty="0"/>
          </a:p>
        </p:txBody>
      </p:sp>
    </p:spTree>
    <p:extLst>
      <p:ext uri="{BB962C8B-B14F-4D97-AF65-F5344CB8AC3E}">
        <p14:creationId xmlns:p14="http://schemas.microsoft.com/office/powerpoint/2010/main" val="574009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1968 to 2016</a:t>
            </a:r>
            <a:endParaRPr lang="en-US" dirty="0"/>
          </a:p>
        </p:txBody>
      </p:sp>
      <p:sp>
        <p:nvSpPr>
          <p:cNvPr id="3" name="Content Placeholder 2"/>
          <p:cNvSpPr>
            <a:spLocks noGrp="1"/>
          </p:cNvSpPr>
          <p:nvPr>
            <p:ph idx="1"/>
          </p:nvPr>
        </p:nvSpPr>
        <p:spPr/>
        <p:txBody>
          <a:bodyPr/>
          <a:lstStyle/>
          <a:p>
            <a:r>
              <a:rPr lang="en-US" dirty="0" smtClean="0"/>
              <a:t>1968 marked the end of the Civil Rights Era, the end of Lyndon B. Johnson’s remarkable presidency, the assassination of Robert F. Kennedy, the escalation of the Vietnam War, the return </a:t>
            </a:r>
            <a:r>
              <a:rPr lang="en-US" dirty="0" smtClean="0"/>
              <a:t>of political powerhouse </a:t>
            </a:r>
            <a:r>
              <a:rPr lang="en-US" dirty="0" smtClean="0"/>
              <a:t>Richard Nixon, and a country littered with heated protests and destructive riots. Last year (2016) was a crazy year, and may be the year that marks the beginning of a new era in world history, so let’s see how our craziest year connects to the last craziest year.</a:t>
            </a:r>
          </a:p>
        </p:txBody>
      </p:sp>
    </p:spTree>
    <p:extLst>
      <p:ext uri="{BB962C8B-B14F-4D97-AF65-F5344CB8AC3E}">
        <p14:creationId xmlns:p14="http://schemas.microsoft.com/office/powerpoint/2010/main" val="3557865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Guidelines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Due Monday, January 9</a:t>
            </a:r>
            <a:r>
              <a:rPr lang="en-US" baseline="30000" dirty="0" smtClean="0"/>
              <a:t>th</a:t>
            </a:r>
            <a:r>
              <a:rPr lang="en-US" dirty="0" smtClean="0"/>
              <a:t> at beginning of class.</a:t>
            </a:r>
          </a:p>
          <a:p>
            <a:r>
              <a:rPr lang="en-US" dirty="0" smtClean="0"/>
              <a:t>Paper can be as long as necessary.</a:t>
            </a:r>
          </a:p>
          <a:p>
            <a:r>
              <a:rPr lang="en-US" dirty="0" smtClean="0"/>
              <a:t>Must be written in MLA format, follow all rules established last semester.</a:t>
            </a:r>
          </a:p>
          <a:p>
            <a:r>
              <a:rPr lang="en-US" dirty="0" smtClean="0"/>
              <a:t>Sources must be quoted, seen in the paper, embedded, and cited in a works cited page.</a:t>
            </a:r>
          </a:p>
          <a:p>
            <a:r>
              <a:rPr lang="en-US" dirty="0" smtClean="0"/>
              <a:t>Sources: At least 4 sources must be used, only one can be outside source and must be cleared by Mr. Pelster or Mr. </a:t>
            </a:r>
            <a:r>
              <a:rPr lang="en-US" dirty="0" err="1" smtClean="0"/>
              <a:t>Misuraca</a:t>
            </a:r>
            <a:r>
              <a:rPr lang="en-US" dirty="0" smtClean="0"/>
              <a:t>.</a:t>
            </a:r>
          </a:p>
          <a:p>
            <a:r>
              <a:rPr lang="en-US" dirty="0" smtClean="0"/>
              <a:t>All other sources must be from student peer papers written last semester. </a:t>
            </a:r>
          </a:p>
          <a:p>
            <a:r>
              <a:rPr lang="en-US" dirty="0" smtClean="0"/>
              <a:t>Use the abstracts available on the webpage and the links provided to read and cite papers.</a:t>
            </a:r>
          </a:p>
          <a:p>
            <a:r>
              <a:rPr lang="en-US" dirty="0"/>
              <a:t>U</a:t>
            </a:r>
            <a:r>
              <a:rPr lang="en-US" dirty="0" smtClean="0"/>
              <a:t>se their citations (unless it is incorrect then you must correct it on your own paper).</a:t>
            </a:r>
          </a:p>
        </p:txBody>
      </p:sp>
    </p:spTree>
    <p:extLst>
      <p:ext uri="{BB962C8B-B14F-4D97-AF65-F5344CB8AC3E}">
        <p14:creationId xmlns:p14="http://schemas.microsoft.com/office/powerpoint/2010/main" val="66983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How? Why? </a:t>
            </a:r>
            <a:endParaRPr lang="en-US" dirty="0"/>
          </a:p>
        </p:txBody>
      </p:sp>
      <p:sp>
        <p:nvSpPr>
          <p:cNvPr id="3" name="Content Placeholder 2"/>
          <p:cNvSpPr>
            <a:spLocks noGrp="1"/>
          </p:cNvSpPr>
          <p:nvPr>
            <p:ph idx="1"/>
          </p:nvPr>
        </p:nvSpPr>
        <p:spPr/>
        <p:txBody>
          <a:bodyPr>
            <a:normAutofit lnSpcReduction="10000"/>
          </a:bodyPr>
          <a:lstStyle/>
          <a:p>
            <a:r>
              <a:rPr lang="en-US" dirty="0" smtClean="0"/>
              <a:t>Reading peer written work helps students identify what they are doing well and where they can improve.</a:t>
            </a:r>
          </a:p>
          <a:p>
            <a:r>
              <a:rPr lang="en-US" dirty="0" smtClean="0"/>
              <a:t>This works best when you read a paper and talk to the source (in class or even through email/text)</a:t>
            </a:r>
          </a:p>
          <a:p>
            <a:r>
              <a:rPr lang="en-US" dirty="0" smtClean="0"/>
              <a:t>Teach each other about the topic you spent so much time learning and writing </a:t>
            </a:r>
            <a:r>
              <a:rPr lang="en-US" dirty="0" smtClean="0"/>
              <a:t>about. Seek out the authors!</a:t>
            </a:r>
            <a:endParaRPr lang="en-US" dirty="0" smtClean="0"/>
          </a:p>
          <a:p>
            <a:r>
              <a:rPr lang="en-US" dirty="0" smtClean="0"/>
              <a:t>Write on the board or scratch paper to map out </a:t>
            </a:r>
            <a:r>
              <a:rPr lang="en-US" dirty="0" smtClean="0"/>
              <a:t>connections. Brainstorm before writing!</a:t>
            </a:r>
            <a:endParaRPr lang="en-US" dirty="0" smtClean="0"/>
          </a:p>
          <a:p>
            <a:r>
              <a:rPr lang="en-US" dirty="0" smtClean="0"/>
              <a:t>Ask few questions from teacher, think of this like exercise for the brain. This is the deadlift of papers. </a:t>
            </a:r>
          </a:p>
        </p:txBody>
      </p:sp>
    </p:spTree>
    <p:extLst>
      <p:ext uri="{BB962C8B-B14F-4D97-AF65-F5344CB8AC3E}">
        <p14:creationId xmlns:p14="http://schemas.microsoft.com/office/powerpoint/2010/main" val="18895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grading this?</a:t>
            </a:r>
            <a:endParaRPr lang="en-US" dirty="0"/>
          </a:p>
        </p:txBody>
      </p:sp>
      <p:sp>
        <p:nvSpPr>
          <p:cNvPr id="3" name="Content Placeholder 2"/>
          <p:cNvSpPr>
            <a:spLocks noGrp="1"/>
          </p:cNvSpPr>
          <p:nvPr>
            <p:ph idx="1"/>
          </p:nvPr>
        </p:nvSpPr>
        <p:spPr/>
        <p:txBody>
          <a:bodyPr>
            <a:normAutofit lnSpcReduction="10000"/>
          </a:bodyPr>
          <a:lstStyle/>
          <a:p>
            <a:r>
              <a:rPr lang="en-US" dirty="0" smtClean="0"/>
              <a:t>1</a:t>
            </a:r>
            <a:r>
              <a:rPr lang="en-US" baseline="30000" dirty="0" smtClean="0"/>
              <a:t>st</a:t>
            </a:r>
            <a:r>
              <a:rPr lang="en-US" dirty="0" smtClean="0"/>
              <a:t>: Graded as always in the </a:t>
            </a:r>
            <a:r>
              <a:rPr lang="en-US" b="1" dirty="0" smtClean="0"/>
              <a:t>writing category </a:t>
            </a:r>
            <a:r>
              <a:rPr lang="en-US" dirty="0" smtClean="0"/>
              <a:t>and on the spreadsheet. Show improvement, it goes up.</a:t>
            </a:r>
          </a:p>
          <a:p>
            <a:r>
              <a:rPr lang="en-US" dirty="0" smtClean="0"/>
              <a:t>Show that you are only making fixes we explicitly show you and not learning from those fixes, it will go down.</a:t>
            </a:r>
          </a:p>
          <a:p>
            <a:r>
              <a:rPr lang="en-US" dirty="0" smtClean="0"/>
              <a:t>2</a:t>
            </a:r>
            <a:r>
              <a:rPr lang="en-US" baseline="30000" dirty="0" smtClean="0"/>
              <a:t>nd</a:t>
            </a:r>
            <a:r>
              <a:rPr lang="en-US" dirty="0" smtClean="0"/>
              <a:t>: </a:t>
            </a:r>
            <a:r>
              <a:rPr lang="en-US" b="1" dirty="0" smtClean="0"/>
              <a:t>Habits of Mind Skills: </a:t>
            </a:r>
            <a:endParaRPr lang="en-US" dirty="0" smtClean="0"/>
          </a:p>
          <a:p>
            <a:r>
              <a:rPr lang="en-US" dirty="0" smtClean="0"/>
              <a:t>Paper will show your </a:t>
            </a:r>
            <a:r>
              <a:rPr lang="en-US" b="1" dirty="0" smtClean="0"/>
              <a:t>Critical Thinking </a:t>
            </a:r>
            <a:r>
              <a:rPr lang="en-US" dirty="0" smtClean="0"/>
              <a:t>ability so will provide evidence in that category. </a:t>
            </a:r>
          </a:p>
          <a:p>
            <a:r>
              <a:rPr lang="en-US" dirty="0" smtClean="0"/>
              <a:t>Evidence will be seen in </a:t>
            </a:r>
            <a:r>
              <a:rPr lang="en-US" b="1" dirty="0" smtClean="0"/>
              <a:t>Craftsmanship</a:t>
            </a:r>
            <a:r>
              <a:rPr lang="en-US" dirty="0" smtClean="0"/>
              <a:t> by writing a clean, professional paper that fits all guidelines. </a:t>
            </a:r>
          </a:p>
          <a:p>
            <a:r>
              <a:rPr lang="en-US" dirty="0" smtClean="0"/>
              <a:t>Other categories may show evidence </a:t>
            </a:r>
            <a:r>
              <a:rPr lang="en-US" dirty="0" smtClean="0"/>
              <a:t>on an </a:t>
            </a:r>
            <a:r>
              <a:rPr lang="en-US" dirty="0" smtClean="0"/>
              <a:t>individual basis. </a:t>
            </a:r>
            <a:endParaRPr lang="en-US" dirty="0"/>
          </a:p>
        </p:txBody>
      </p:sp>
    </p:spTree>
    <p:extLst>
      <p:ext uri="{BB962C8B-B14F-4D97-AF65-F5344CB8AC3E}">
        <p14:creationId xmlns:p14="http://schemas.microsoft.com/office/powerpoint/2010/main" val="306806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Point</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Tet Offensive </a:t>
            </a:r>
            <a:r>
              <a:rPr lang="en-US" dirty="0" smtClean="0"/>
              <a:t>marked a major turning point in the Vietnam War. US troops were blindsided during a holiday ceasefire when </a:t>
            </a:r>
            <a:r>
              <a:rPr lang="en-US" dirty="0" smtClean="0"/>
              <a:t>the NVA and the Viet </a:t>
            </a:r>
            <a:r>
              <a:rPr lang="en-US" dirty="0" smtClean="0"/>
              <a:t>Cong lit up Vietnam with coordinated attacks around the country that resulted in a mass casualties for the United States and questions at home about the purpose and win-ability of the war. This event can be directly tied to the </a:t>
            </a:r>
            <a:r>
              <a:rPr lang="en-US" b="1" dirty="0" smtClean="0"/>
              <a:t>current War on Terror </a:t>
            </a:r>
            <a:r>
              <a:rPr lang="en-US" dirty="0" smtClean="0"/>
              <a:t>and to the </a:t>
            </a:r>
            <a:r>
              <a:rPr lang="en-US" b="1" dirty="0" smtClean="0"/>
              <a:t>Election of Donald Trump</a:t>
            </a:r>
            <a:r>
              <a:rPr lang="en-US" dirty="0" smtClean="0"/>
              <a:t> as president in 2016</a:t>
            </a:r>
            <a:r>
              <a:rPr lang="en-US" dirty="0" smtClean="0"/>
              <a:t>. </a:t>
            </a:r>
          </a:p>
          <a:p>
            <a:r>
              <a:rPr lang="en-US" dirty="0" smtClean="0"/>
              <a:t>Using your peer papers and one outside source, discover how.</a:t>
            </a:r>
          </a:p>
          <a:p>
            <a:r>
              <a:rPr lang="en-US" dirty="0" smtClean="0"/>
              <a:t>Connect </a:t>
            </a:r>
            <a:r>
              <a:rPr lang="en-US" dirty="0" smtClean="0"/>
              <a:t>the dots…</a:t>
            </a:r>
            <a:endParaRPr lang="en-US" dirty="0"/>
          </a:p>
        </p:txBody>
      </p:sp>
    </p:spTree>
    <p:extLst>
      <p:ext uri="{BB962C8B-B14F-4D97-AF65-F5344CB8AC3E}">
        <p14:creationId xmlns:p14="http://schemas.microsoft.com/office/powerpoint/2010/main" val="3961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637</Words>
  <Application>Microsoft Office PowerPoint</Application>
  <PresentationFormat>Custom</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Historical Cause and Effect</vt:lpstr>
      <vt:lpstr>Description and Explanation</vt:lpstr>
      <vt:lpstr>1968 to 2016</vt:lpstr>
      <vt:lpstr>Paper Guidelines</vt:lpstr>
      <vt:lpstr>What? How? Why? </vt:lpstr>
      <vt:lpstr>How are we grading this?</vt:lpstr>
      <vt:lpstr>Starting Point</vt:lpstr>
    </vt:vector>
  </TitlesOfParts>
  <Company>DCSD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Cause and Effect</dc:title>
  <dc:creator>Nicholas Pelster</dc:creator>
  <cp:lastModifiedBy>Nick</cp:lastModifiedBy>
  <cp:revision>7</cp:revision>
  <dcterms:created xsi:type="dcterms:W3CDTF">2016-12-29T18:14:58Z</dcterms:created>
  <dcterms:modified xsi:type="dcterms:W3CDTF">2017-01-02T01:00:26Z</dcterms:modified>
</cp:coreProperties>
</file>